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91" r:id="rId7"/>
    <p:sldId id="292" r:id="rId8"/>
    <p:sldId id="272" r:id="rId9"/>
    <p:sldId id="271" r:id="rId10"/>
    <p:sldId id="273" r:id="rId11"/>
    <p:sldId id="283" r:id="rId12"/>
    <p:sldId id="279" r:id="rId13"/>
    <p:sldId id="277" r:id="rId14"/>
    <p:sldId id="278" r:id="rId15"/>
    <p:sldId id="281" r:id="rId16"/>
    <p:sldId id="274" r:id="rId17"/>
    <p:sldId id="275" r:id="rId18"/>
    <p:sldId id="276" r:id="rId19"/>
    <p:sldId id="290" r:id="rId20"/>
    <p:sldId id="284" r:id="rId21"/>
    <p:sldId id="285" r:id="rId22"/>
    <p:sldId id="286" r:id="rId23"/>
    <p:sldId id="287" r:id="rId24"/>
    <p:sldId id="288" r:id="rId25"/>
    <p:sldId id="289" r:id="rId26"/>
    <p:sldId id="282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8/11/19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11/08/2019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7431-A0E0-4F7B-A939-6AA3218122B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205206" y="186491"/>
            <a:ext cx="793309" cy="4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66" r:id="rId8"/>
    <p:sldLayoutId id="2147483664" r:id="rId9"/>
    <p:sldLayoutId id="2147483663" r:id="rId10"/>
    <p:sldLayoutId id="2147483667" r:id="rId11"/>
    <p:sldLayoutId id="2147483665" r:id="rId12"/>
    <p:sldLayoutId id="2147483669" r:id="rId13"/>
    <p:sldLayoutId id="214748367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718570"/>
            <a:ext cx="10607040" cy="701731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420301"/>
            <a:ext cx="9144000" cy="719171"/>
          </a:xfrm>
        </p:spPr>
        <p:txBody>
          <a:bodyPr/>
          <a:lstStyle/>
          <a:p>
            <a:r>
              <a:rPr lang="en-GB" dirty="0"/>
              <a:t>Regression</a:t>
            </a:r>
          </a:p>
          <a:p>
            <a:r>
              <a:rPr lang="en-GB" dirty="0"/>
              <a:t>Pramote Kuacharoen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4BBFB3E-3012-4E52-B017-F59AA0AA6D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62" b="22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A73F-02B2-479F-8AD7-64F05DC9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E694-689A-4514-85D9-044723E6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regression is a type of regression in which more than one exploratory variable is used to predict the outcome of a response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0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760E-60A6-44E2-A320-8EE675A0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C655-D3DA-41E4-99FB-E2F5AEFA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regression uses degrees of polynomial to make a non-linear regression line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4B121-2BAA-4913-AC25-ED59F287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899385"/>
            <a:ext cx="7786801" cy="88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00389-0576-4AA2-A8A7-029FA1F2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78" y="2972672"/>
            <a:ext cx="4839803" cy="34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32AEAF-264C-4906-B358-4E9199BB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AEDE21-51B0-4CEC-B9AD-E9BCD481A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5" y="1463040"/>
                <a:ext cx="11174185" cy="477009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With response variable y and n features (x1, x2, …, </a:t>
                </a:r>
                <a:r>
                  <a:rPr lang="en-US" dirty="0" err="1">
                    <a:latin typeface="Cambria Math" panose="02040503050406030204" pitchFamily="18" charset="0"/>
                  </a:rPr>
                  <a:t>xn</a:t>
                </a:r>
                <a:r>
                  <a:rPr lang="en-US" dirty="0">
                    <a:latin typeface="Cambria Math" panose="02040503050406030204" pitchFamily="18" charset="0"/>
                  </a:rPr>
                  <a:t>), parameters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] are learnt through the estimation technique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hypothesis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will be learnt from data </a:t>
                </a:r>
              </a:p>
              <a:p>
                <a:r>
                  <a:rPr lang="en-US" dirty="0"/>
                  <a:t>The function/hypotheses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)=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(the intercept term)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is known as the basis function</a:t>
                </a:r>
              </a:p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𝝓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AEDE21-51B0-4CEC-B9AD-E9BCD481A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5" y="1463040"/>
                <a:ext cx="11174185" cy="4770098"/>
              </a:xfrm>
              <a:blipFill>
                <a:blip r:embed="rId2"/>
                <a:stretch>
                  <a:fillRect l="-327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69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AF29-806D-4BFE-A99F-11A6D77E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0AF9-CD42-411E-9ABA-790E134E9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refers to the phenomenon where a model is highly fitted on a dataset</a:t>
            </a:r>
          </a:p>
          <a:p>
            <a:r>
              <a:rPr lang="en-US" dirty="0"/>
              <a:t>This generalization thus deprives the model from making highly accurate predictions about unseen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D7CA1-F9DF-45C2-966C-C21E76C2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325" y="2547382"/>
            <a:ext cx="6381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4357-B0A8-455B-B3DC-ABE9F7B1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13BC6-5C02-4E4D-8744-84862A23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Underfitting is a phenomenon where the model is not trained with high precision on data at hand</a:t>
            </a:r>
          </a:p>
          <a:p>
            <a:r>
              <a:rPr lang="en-US" dirty="0"/>
              <a:t>The treatment of underfitting is subject to bias and variance</a:t>
            </a:r>
          </a:p>
          <a:p>
            <a:r>
              <a:rPr lang="en-US" dirty="0"/>
              <a:t>A model will have a high bias if both train and test errors are high</a:t>
            </a:r>
          </a:p>
          <a:p>
            <a:r>
              <a:rPr lang="en-US" dirty="0"/>
              <a:t>a model will have a high variance if there is a large gap between test and train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ED925-96BB-434F-98FE-0515A540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3226413"/>
            <a:ext cx="4577149" cy="3131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1D46B-D5A2-452D-A643-1122ACC95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830" y="3226413"/>
            <a:ext cx="4577149" cy="300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82F721-A316-44C6-9961-3091C95D4303}"/>
              </a:ext>
            </a:extLst>
          </p:cNvPr>
          <p:cNvSpPr txBox="1"/>
          <p:nvPr/>
        </p:nvSpPr>
        <p:spPr>
          <a:xfrm>
            <a:off x="2198700" y="305713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High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70280-3469-4998-A14E-75EB50E3D213}"/>
              </a:ext>
            </a:extLst>
          </p:cNvPr>
          <p:cNvSpPr txBox="1"/>
          <p:nvPr/>
        </p:nvSpPr>
        <p:spPr>
          <a:xfrm>
            <a:off x="8565627" y="3057136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96527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4009-7696-4BB5-A786-7095DB2B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Remedy for High Bias and High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C8C5-A141-41D9-9B00-3330B3A7F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model has a high bias type underfitting, then the remedy can be to increase the model complexity</a:t>
            </a:r>
          </a:p>
          <a:p>
            <a:r>
              <a:rPr lang="en-US" dirty="0"/>
              <a:t>If a model is suffering from high variance type underfitting, then the cure can be to bring in more data or otherwise make the model less complex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0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68F1-5C5E-4F55-B72D-490D1438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363A-8092-49FA-8861-F58BB6DA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variable selection or attribute selection</a:t>
            </a:r>
          </a:p>
          <a:p>
            <a:r>
              <a:rPr lang="en-US" dirty="0"/>
              <a:t>The process of selecting a subset of relevant features (variables, predictors) for use in model construction</a:t>
            </a:r>
          </a:p>
          <a:p>
            <a:r>
              <a:rPr lang="en-US" dirty="0"/>
              <a:t>Feature selection techniques are used for four reasons</a:t>
            </a:r>
          </a:p>
          <a:p>
            <a:pPr lvl="1"/>
            <a:r>
              <a:rPr lang="en-US" dirty="0"/>
              <a:t>Simplification of models to make them easier to interpret by researchers/users,[1]</a:t>
            </a:r>
          </a:p>
          <a:p>
            <a:pPr lvl="1"/>
            <a:r>
              <a:rPr lang="en-US" dirty="0"/>
              <a:t>Shorter training times</a:t>
            </a:r>
          </a:p>
          <a:p>
            <a:pPr lvl="1"/>
            <a:r>
              <a:rPr lang="en-US" dirty="0"/>
              <a:t>To avoid the curse of dimensionality</a:t>
            </a:r>
          </a:p>
          <a:p>
            <a:pPr lvl="1"/>
            <a:r>
              <a:rPr lang="en-US" dirty="0"/>
              <a:t>Enhanced generalization by reducing overfitting</a:t>
            </a:r>
          </a:p>
          <a:p>
            <a:r>
              <a:rPr lang="en-US" dirty="0"/>
              <a:t>Feature selection is different from dimensionality reduction</a:t>
            </a:r>
          </a:p>
          <a:p>
            <a:r>
              <a:rPr lang="en-US" dirty="0"/>
              <a:t>Both methods seek to reduce the number of attributes in the dataset, but a dimensionality reduction method do so by creating new combinations of attributes, where as feature selection methods include and exclude attributes present in the data without changing them</a:t>
            </a:r>
          </a:p>
        </p:txBody>
      </p:sp>
    </p:spTree>
    <p:extLst>
      <p:ext uri="{BB962C8B-B14F-4D97-AF65-F5344CB8AC3E}">
        <p14:creationId xmlns:p14="http://schemas.microsoft.com/office/powerpoint/2010/main" val="138448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F32E-BC7D-44CD-A3F5-C55BE413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Metrics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CA27-8B0C-4A4E-8361-8B8958E0F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Explained variance score</a:t>
            </a:r>
          </a:p>
          <a:p>
            <a:r>
              <a:rPr lang="en-US" dirty="0"/>
              <a:t>Mean absolute error</a:t>
            </a:r>
          </a:p>
          <a:p>
            <a:r>
              <a:rPr lang="en-US" dirty="0"/>
              <a:t>Mean squared error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</a:p>
          <a:p>
            <a:r>
              <a:rPr lang="en-US" dirty="0"/>
              <a:t>Residual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3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77D3-1E7B-49BC-816C-AF734037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Explained Variance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66C3D-2D11-484A-903A-64F0710E9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score defines the proportion of variance in population explained by the best fit regression model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𝑬𝒙𝒑𝒍𝒂𝒊𝒏𝒆𝒅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𝑽𝒂𝒓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: estimated target output</a:t>
                </a:r>
              </a:p>
              <a:p>
                <a:pPr lvl="1"/>
                <a:r>
                  <a:rPr lang="en-US" dirty="0"/>
                  <a:t>y : corresponding (correct) target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366C3D-2D11-484A-903A-64F0710E9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3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409-F23A-4966-8F25-5675C0F6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Absolute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𝑴𝑨𝑬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estimated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corresponding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correct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: number of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0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B917A6-95FA-8841-85A7-3D9D0DED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C9464-B2AB-0147-93F1-6ECF596F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"regression" was coined by Francis Galton in the nineteenth century to describe a biological phenomenon</a:t>
            </a:r>
          </a:p>
          <a:p>
            <a:r>
              <a:rPr lang="en-US" dirty="0"/>
              <a:t>The phenomenon was that the heights of descendants of tall ancestors tend to regress down towards a normal average (a phenomenon also known as regression toward the mean)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B1ACA-02A9-774B-A292-5D667C93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2791438"/>
            <a:ext cx="2540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409-F23A-4966-8F25-5675C0F6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estimated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corresponding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correct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: number of samples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3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9409-F23A-4966-8F25-5675C0F6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estimated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y</m:t>
                    </m:r>
                    <m:r>
                      <m:rPr>
                        <m:nor/>
                      </m:rPr>
                      <a:rPr lang="en-US" dirty="0"/>
                      <m:t> : </m:t>
                    </m:r>
                    <m:r>
                      <m:rPr>
                        <m:nor/>
                      </m:rPr>
                      <a:rPr lang="en-US" dirty="0"/>
                      <m:t>corresponding</m:t>
                    </m:r>
                    <m:r>
                      <m:rPr>
                        <m:nor/>
                      </m:rPr>
                      <a:rPr lang="en-US" dirty="0"/>
                      <m:t> (</m:t>
                    </m:r>
                    <m:r>
                      <m:rPr>
                        <m:nor/>
                      </m:rPr>
                      <a:rPr lang="en-US" dirty="0"/>
                      <m:t>correct</m:t>
                    </m:r>
                    <m:r>
                      <m:rPr>
                        <m:nor/>
                      </m:rPr>
                      <a:rPr lang="en-US" dirty="0"/>
                      <m:t>) </m:t>
                    </m:r>
                    <m:r>
                      <m:rPr>
                        <m:nor/>
                      </m:rPr>
                      <a:rPr lang="en-US" dirty="0"/>
                      <m:t>target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output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: number of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4AD34-6A04-4FF6-8681-82C8FA525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82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598C-4877-4D33-B821-AE51180F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848B32-AD80-4A15-A95F-A15BD7A58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𝑹𝒆𝒔𝒊𝒅𝒖𝒂𝒍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The residual sum of squares (RSS) refers to amount of variance in data not captured by</a:t>
                </a:r>
              </a:p>
              <a:p>
                <a:r>
                  <a:rPr lang="en-US" dirty="0"/>
                  <a:t>the best fit line of a regression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848B32-AD80-4A15-A95F-A15BD7A58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 t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0CCD35-542E-4CE9-A26B-86BDD2A9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92" y="2590800"/>
            <a:ext cx="7572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7C3D-1E01-42DB-AF6C-6882A5E8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4EB0-650A-4826-8850-3A370361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forecasting</a:t>
            </a:r>
          </a:p>
          <a:p>
            <a:r>
              <a:rPr lang="en-US" dirty="0"/>
              <a:t>Predicting value of bond</a:t>
            </a:r>
          </a:p>
          <a:p>
            <a:r>
              <a:rPr lang="en-US" dirty="0"/>
              <a:t>Rate of inflation</a:t>
            </a:r>
          </a:p>
          <a:p>
            <a:r>
              <a:rPr lang="en-US" dirty="0"/>
              <a:t>Insurance companies</a:t>
            </a:r>
          </a:p>
          <a:p>
            <a:r>
              <a:rPr lang="en-US" dirty="0"/>
              <a:t>Call center</a:t>
            </a:r>
          </a:p>
          <a:p>
            <a:r>
              <a:rPr lang="en-US" dirty="0"/>
              <a:t>Agriculture</a:t>
            </a:r>
          </a:p>
          <a:p>
            <a:r>
              <a:rPr lang="en-US" dirty="0"/>
              <a:t>Predicting salary</a:t>
            </a:r>
          </a:p>
          <a:p>
            <a:r>
              <a:rPr lang="en-US" dirty="0"/>
              <a:t>Real estate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5441F-B932-4B44-B0D3-37EC0F4D8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26" y="1463040"/>
            <a:ext cx="6055091" cy="33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9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EF5780D-CACD-42A8-8430-9B40177DA9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34" b="7834"/>
          <a:stretch>
            <a:fillRect/>
          </a:stretch>
        </p:blipFill>
        <p:spPr/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96B67-30A8-D146-80FC-CB8EA768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E0838-6ED4-7D4F-90D8-600B7D64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Shaquille O’Neal is 7’1” or 2.2 Meters</a:t>
            </a:r>
          </a:p>
          <a:p>
            <a:r>
              <a:rPr lang="en-US" dirty="0"/>
              <a:t>If Shaquille has a son, chances are he will be tall too</a:t>
            </a:r>
          </a:p>
          <a:p>
            <a:r>
              <a:rPr lang="en-US" dirty="0"/>
              <a:t>However, Shaquille is such an anomaly that there is also a very good chance that his son will not be as tall as Shaquille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B88CB-DC05-5E45-A972-7F4CEE92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26" y="3281901"/>
            <a:ext cx="450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8E0A-9BA0-9546-8B92-45B4EE48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32164-3CE7-934E-9B59-E98B71E8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turns out that Shaquille’s son is very tall (6’7”), but not nearly as tall as his dad</a:t>
            </a:r>
          </a:p>
          <a:p>
            <a:r>
              <a:rPr lang="en-US" dirty="0"/>
              <a:t>Galton called this phenomenon regression </a:t>
            </a:r>
          </a:p>
          <a:p>
            <a:r>
              <a:rPr lang="en-US" dirty="0"/>
              <a:t>The heights of descendants of tall ancestors tend to regress down towards a normal average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99FD1-BAC2-324E-B0C8-B449AE47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42" y="3175795"/>
            <a:ext cx="5454215" cy="30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546BD-F7CB-44AA-8AC6-2F7364E1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96A9E-3692-497F-8C7C-2CCB87E28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is an approach to modeling the relationship between the dependent variable y and one or more explanatory variables denoted X</a:t>
            </a:r>
          </a:p>
          <a:p>
            <a:r>
              <a:rPr lang="en-US" dirty="0"/>
              <a:t>Based on the data, it learns a hypothesis function which fits the data well</a:t>
            </a:r>
          </a:p>
          <a:p>
            <a:r>
              <a:rPr lang="en-US" dirty="0"/>
              <a:t>This hypothesis function can be used as a predictive model for predicting y from X, when y is not known</a:t>
            </a:r>
          </a:p>
          <a:p>
            <a:r>
              <a:rPr lang="en-US" dirty="0"/>
              <a:t>Data from which the model is learned, is called the labeled data, with known values of y</a:t>
            </a:r>
          </a:p>
          <a:p>
            <a:r>
              <a:rPr lang="en-US" dirty="0"/>
              <a:t>While trying to build the model any set of the list of [x1, x2,… </a:t>
            </a:r>
            <a:r>
              <a:rPr lang="en-US" dirty="0" err="1"/>
              <a:t>xn</a:t>
            </a:r>
            <a:r>
              <a:rPr lang="en-US" dirty="0"/>
              <a:t> ] variables/features can be brought into the model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C7DCA-5761-484C-A61C-462351EB8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6424"/>
              </p:ext>
            </p:extLst>
          </p:nvPr>
        </p:nvGraphicFramePr>
        <p:xfrm>
          <a:off x="924560" y="4282440"/>
          <a:ext cx="60756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20">
                  <a:extLst>
                    <a:ext uri="{9D8B030D-6E8A-4147-A177-3AD203B41FA5}">
                      <a16:colId xmlns:a16="http://schemas.microsoft.com/office/drawing/2014/main" val="438527541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4007119498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3255389762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3919179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height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age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sex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890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151.765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63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47.82561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024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139.700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63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F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36.48581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010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136.525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31.86484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408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156.845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41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53.04191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05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145.415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51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F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41.27687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08749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AEC4B072-3919-476E-A636-61154937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840" y="3848088"/>
            <a:ext cx="3911600" cy="28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32AEAF-264C-4906-B358-4E9199BB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AEDE21-51B0-4CEC-B9AD-E9BCD481A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5" y="1463040"/>
                <a:ext cx="11174185" cy="4770098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With response variable y and n features (x1, x2, …, </a:t>
                </a:r>
                <a:r>
                  <a:rPr lang="en-US" dirty="0" err="1">
                    <a:latin typeface="Cambria Math" panose="02040503050406030204" pitchFamily="18" charset="0"/>
                  </a:rPr>
                  <a:t>xn</a:t>
                </a:r>
                <a:r>
                  <a:rPr lang="en-US" dirty="0">
                    <a:latin typeface="Cambria Math" panose="02040503050406030204" pitchFamily="18" charset="0"/>
                  </a:rPr>
                  <a:t>), parameters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] are learnt through the estimation technique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hypothesis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will be learnt from data </a:t>
                </a:r>
              </a:p>
              <a:p>
                <a:r>
                  <a:rPr lang="en-US" dirty="0"/>
                  <a:t>The function/hypotheses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(the intercept term)</a:t>
                </a:r>
              </a:p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superscript (</a:t>
                </a:r>
                <a:r>
                  <a:rPr lang="en-US" dirty="0" err="1"/>
                  <a:t>i</a:t>
                </a:r>
                <a:r>
                  <a:rPr lang="en-US" dirty="0"/>
                  <a:t>) means the </a:t>
                </a:r>
                <a:r>
                  <a:rPr lang="en-US" dirty="0" err="1"/>
                  <a:t>i_th</a:t>
                </a:r>
                <a:r>
                  <a:rPr lang="en-US" dirty="0"/>
                  <a:t> sample and the subscript </a:t>
                </a:r>
                <a:r>
                  <a:rPr lang="en-US" dirty="0" err="1"/>
                  <a:t>i</a:t>
                </a:r>
                <a:r>
                  <a:rPr lang="en-US" dirty="0"/>
                  <a:t> mean the </a:t>
                </a:r>
                <a:r>
                  <a:rPr lang="en-US" dirty="0" err="1"/>
                  <a:t>i_th</a:t>
                </a:r>
                <a:r>
                  <a:rPr lang="en-US" dirty="0"/>
                  <a:t> feature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AEDE21-51B0-4CEC-B9AD-E9BCD481A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5" y="1463040"/>
                <a:ext cx="11174185" cy="4770098"/>
              </a:xfrm>
              <a:blipFill>
                <a:blip r:embed="rId2"/>
                <a:stretch>
                  <a:fillRect l="-327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37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1F05-11CA-41F8-8C08-AF7F99DA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Least Mean Square (LMS)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BB322-1321-4DB0-9FCA-DE46497D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choose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search algorithm starts with some initial guess of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repeatedly changes </a:t>
                </a:r>
                <a:r>
                  <a:rPr lang="en-US" dirty="0"/>
                  <a:t>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make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smaller, until it converges to a value of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θ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Let’s consider the gradient descent algorithm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:=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called the learning rate</a:t>
                </a:r>
                <a:endParaRPr lang="en-US" dirty="0"/>
              </a:p>
              <a:p>
                <a:r>
                  <a:rPr lang="en-US" dirty="0"/>
                  <a:t>For a single training example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b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Repeat until convergence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EBB322-1321-4DB0-9FCA-DE46497D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 t="-895" r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8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F75C-5AAA-4CC8-9A80-0670E60C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ED879-C646-417E-968C-3D5282147B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is too small, gradient descent can be slow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is too large, gradient descent can overshoot the minimum and may fail to converge or even diverge</a:t>
                </a:r>
              </a:p>
              <a:p>
                <a:r>
                  <a:rPr lang="en-US" dirty="0"/>
                  <a:t>Gradient descent can converge to a local minimum, even with the fixed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Feature scaling</a:t>
                </a:r>
              </a:p>
              <a:p>
                <a:pPr lvl="1"/>
                <a:r>
                  <a:rPr lang="en-US" dirty="0"/>
                  <a:t>Make sure features are on a similar scale</a:t>
                </a:r>
              </a:p>
              <a:p>
                <a:pPr lvl="1"/>
                <a:r>
                  <a:rPr lang="en-US" dirty="0"/>
                  <a:t>Dividing by the feature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𝒎𝒊𝒏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ED879-C646-417E-968C-3D5282147B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4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26D5-D12B-49A8-B5CC-6EC36E77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Dimensional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392C2-C257-4556-A22C-94D12DB97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exploratory variable is used to predict the outcome of a response variable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392C2-C257-4556-A22C-94D12DB97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7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CE7BA9-486F-49EE-A9E2-F4C86C92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085" y="3409805"/>
            <a:ext cx="3911600" cy="282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848495-65B9-4BF9-8A6D-83242D3E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0" y="3646605"/>
            <a:ext cx="2920050" cy="1430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6B7EB2-0097-4919-A6FC-D9EF2C0A3FB5}"/>
                  </a:ext>
                </a:extLst>
              </p:cNvPr>
              <p:cNvSpPr/>
              <p:nvPr/>
            </p:nvSpPr>
            <p:spPr>
              <a:xfrm>
                <a:off x="664200" y="2362829"/>
                <a:ext cx="405489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6B7EB2-0097-4919-A6FC-D9EF2C0A3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00" y="2362829"/>
                <a:ext cx="4054893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421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6" id="{BB375E5A-8FC3-4FB7-A6E8-9040068211FB}" vid="{2B89D3CB-A611-48CF-BED1-C43F5F0453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4AF4C7746EE46A4CADC19FD147A441BC" ma:contentTypeVersion="10" ma:contentTypeDescription="สร้างเอกสารใหม่" ma:contentTypeScope="" ma:versionID="099f522aa88e2ea1dfa36244b14d71c7">
  <xsd:schema xmlns:xsd="http://www.w3.org/2001/XMLSchema" xmlns:xs="http://www.w3.org/2001/XMLSchema" xmlns:p="http://schemas.microsoft.com/office/2006/metadata/properties" xmlns:ns2="077eb206-7e9b-466b-bcb2-cb94b5ed2703" xmlns:ns3="8a24a93d-c57f-43ad-9d59-a64dd0219dac" targetNamespace="http://schemas.microsoft.com/office/2006/metadata/properties" ma:root="true" ma:fieldsID="a6695f17def5433c13796a705757edfb" ns2:_="" ns3:_="">
    <xsd:import namespace="077eb206-7e9b-466b-bcb2-cb94b5ed2703"/>
    <xsd:import namespace="8a24a93d-c57f-43ad-9d59-a64dd0219d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7eb206-7e9b-466b-bcb2-cb94b5ed27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24a93d-c57f-43ad-9d59-a64dd0219da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2D4F06-004E-41F6-AE3A-3EF1F7BDD4F2}"/>
</file>

<file path=customXml/itemProps2.xml><?xml version="1.0" encoding="utf-8"?>
<ds:datastoreItem xmlns:ds="http://schemas.openxmlformats.org/officeDocument/2006/customXml" ds:itemID="{6FBB53E8-7225-457A-B5F1-D326C5BB27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C87BE7-3DAF-4C03-B2CD-B360154E90FC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1162</Words>
  <Application>Microsoft Macintosh PowerPoint</Application>
  <PresentationFormat>Widescreen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Office Theme</vt:lpstr>
      <vt:lpstr>Machine Learning</vt:lpstr>
      <vt:lpstr>History</vt:lpstr>
      <vt:lpstr>Example</vt:lpstr>
      <vt:lpstr>Example</vt:lpstr>
      <vt:lpstr>Linear Regression</vt:lpstr>
      <vt:lpstr>Model Representation</vt:lpstr>
      <vt:lpstr>Least Mean Square (LMS) Algorithm</vt:lpstr>
      <vt:lpstr>Gradient Descent Algorithm</vt:lpstr>
      <vt:lpstr>Two Dimensional Example</vt:lpstr>
      <vt:lpstr>Multiple Regression</vt:lpstr>
      <vt:lpstr>Polynomial Regression</vt:lpstr>
      <vt:lpstr>Linear Model for Regression</vt:lpstr>
      <vt:lpstr>Overfitting and Underfitting</vt:lpstr>
      <vt:lpstr>Underfitting</vt:lpstr>
      <vt:lpstr>Remedy for High Bias and High Variance</vt:lpstr>
      <vt:lpstr>Feature Selection</vt:lpstr>
      <vt:lpstr>Regression Metrics of Evaluation</vt:lpstr>
      <vt:lpstr>Explained Variance Score</vt:lpstr>
      <vt:lpstr>Mean Absolute Error</vt:lpstr>
      <vt:lpstr>Mean Squared Error</vt:lpstr>
      <vt:lpstr>R2</vt:lpstr>
      <vt:lpstr>Residual</vt:lpstr>
      <vt:lpstr>Applications of Regression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2018-07-31T06:47:42Z</dcterms:created>
  <dcterms:modified xsi:type="dcterms:W3CDTF">2019-08-10T22:39:16Z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0x0101004AF4C7746EE46A4CADC19FD147A441BC</vt:lpwstr>
  </property>
</Properties>
</file>